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79" r:id="rId3"/>
    <p:sldMasterId id="2147483783" r:id="rId4"/>
    <p:sldMasterId id="2147483786" r:id="rId5"/>
    <p:sldMasterId id="2147483788" r:id="rId6"/>
    <p:sldMasterId id="2147483793" r:id="rId7"/>
    <p:sldMasterId id="2147483796" r:id="rId8"/>
    <p:sldMasterId id="2147483798" r:id="rId9"/>
    <p:sldMasterId id="2147483800" r:id="rId10"/>
  </p:sldMasterIdLst>
  <p:notesMasterIdLst>
    <p:notesMasterId r:id="rId30"/>
  </p:notesMasterIdLst>
  <p:sldIdLst>
    <p:sldId id="331" r:id="rId11"/>
    <p:sldId id="330" r:id="rId12"/>
    <p:sldId id="327" r:id="rId13"/>
    <p:sldId id="325" r:id="rId14"/>
    <p:sldId id="332" r:id="rId15"/>
    <p:sldId id="324" r:id="rId16"/>
    <p:sldId id="339" r:id="rId17"/>
    <p:sldId id="334" r:id="rId18"/>
    <p:sldId id="340" r:id="rId19"/>
    <p:sldId id="342" r:id="rId20"/>
    <p:sldId id="338" r:id="rId21"/>
    <p:sldId id="341" r:id="rId22"/>
    <p:sldId id="336" r:id="rId23"/>
    <p:sldId id="335" r:id="rId24"/>
    <p:sldId id="318" r:id="rId25"/>
    <p:sldId id="316" r:id="rId26"/>
    <p:sldId id="317" r:id="rId27"/>
    <p:sldId id="319" r:id="rId28"/>
    <p:sldId id="282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20" autoAdjust="0"/>
  </p:normalViewPr>
  <p:slideViewPr>
    <p:cSldViewPr>
      <p:cViewPr>
        <p:scale>
          <a:sx n="75" d="100"/>
          <a:sy n="75" d="100"/>
        </p:scale>
        <p:origin x="-209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17ABD1-FBAB-48A3-B189-C2B6C86C1A0A}" type="datetimeFigureOut">
              <a:rPr lang="it-IT"/>
              <a:pPr>
                <a:defRPr/>
              </a:pPr>
              <a:t>02/11/2016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36F9A7-553C-44D5-9029-67600B5742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8718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7B8D-6CD7-46FA-A894-3D35A7F557BB}" type="slidenum">
              <a:rPr lang="it-IT" smtClean="0">
                <a:solidFill>
                  <a:srgbClr val="000000"/>
                </a:solidFill>
              </a:rPr>
              <a:pPr/>
              <a:t>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22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2452"/>
            <a:ext cx="5486727" cy="4114361"/>
          </a:xfrm>
          <a:noFill/>
          <a:ln/>
        </p:spPr>
        <p:txBody>
          <a:bodyPr lIns="94830" tIns="47415" rIns="94830" bIns="47415"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73471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76935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0" hangingPunct="0"/>
            <a:fld id="{372D42B0-E5AE-4A3B-906A-398493C534CA}" type="slidenum">
              <a:rPr lang="en-GB" altLang="it-IT" sz="1200" i="0" smtClean="0">
                <a:solidFill>
                  <a:srgbClr val="000000"/>
                </a:solidFill>
                <a:cs typeface="Arial" panose="020B0604020202020204" pitchFamily="34" charset="0"/>
              </a:rPr>
              <a:pPr algn="r" eaLnBrk="0" hangingPunct="0"/>
              <a:t>7</a:t>
            </a:fld>
            <a:endParaRPr lang="en-GB" altLang="it-IT" sz="1200" i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2150"/>
            <a:ext cx="4616450" cy="34623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4487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48477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54185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35263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78B86-34CC-4B3F-8403-5DD09080EDB8}" type="slidenum">
              <a:rPr lang="en-GB" altLang="it-IT">
                <a:solidFill>
                  <a:srgbClr val="000000"/>
                </a:solidFill>
              </a:rPr>
              <a:pPr/>
              <a:t>11</a:t>
            </a:fld>
            <a:endParaRPr lang="en-GB" altLang="it-IT">
              <a:solidFill>
                <a:srgbClr val="000000"/>
              </a:solidFill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0921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F1A9-B057-4949-9407-4B41BA341E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629A-6EC9-4ABC-843D-7798223295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E6E8-F07A-4657-A868-A47F39F776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3894-8C23-439F-B579-E9344FFC2B2A}" type="datetimeFigureOut">
              <a:rPr lang="en-US" altLang="it-IT">
                <a:solidFill>
                  <a:srgbClr val="000000"/>
                </a:solidFill>
              </a:rPr>
              <a:pPr>
                <a:defRPr/>
              </a:pPr>
              <a:t>11/2/2016</a:t>
            </a:fld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830D-A9C1-44A3-994D-C7E9CBBCEEE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96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088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021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DDFD0994-2169-4400-A9CA-459FCED9DF64}" type="datetimeFigureOut">
              <a:rPr lang="it-IT"/>
              <a:pPr>
                <a:defRPr/>
              </a:pPr>
              <a:t>02/11/2016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06FE0DEE-046A-4D4E-9214-B9BF26236CA2}" type="slidenum">
              <a:rPr lang="de-CH"/>
              <a:pPr>
                <a:defRPr/>
              </a:pPr>
              <a:t>‹N›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79558951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3894-8C23-439F-B579-E9344FFC2B2A}" type="datetimeFigureOut">
              <a:rPr lang="en-US" altLang="it-IT"/>
              <a:pPr>
                <a:defRPr/>
              </a:pPr>
              <a:t>11/2/2016</a:t>
            </a:fld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830D-A9C1-44A3-994D-C7E9CBBCEEE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4430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B47B-8343-4D61-B28A-0036A49E29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2E351E-DF69-4C5D-811F-65B2BC12B15C}" type="slidenum">
              <a:rPr lang="en-US" altLang="it-IT">
                <a:solidFill>
                  <a:srgbClr val="FFFFFF"/>
                </a:solidFill>
              </a:rPr>
              <a:pPr/>
              <a:t>‹N›</a:t>
            </a:fld>
            <a:endParaRPr lang="en-US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53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BADE9-7271-475D-9787-976DED93B49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07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12750"/>
            <a:ext cx="7772400" cy="9366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xmlns="" val="18497163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D039-D11E-4176-A4F5-62D76D186C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CF01-2EEB-4FFB-817C-7079167B28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D9B2-C942-4D02-9837-FDEAAF950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1C44-07AE-4C24-BD66-DD3922C042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DEAC-8666-44C6-ADB5-737606C1ED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66F2-6BC1-41A2-877D-AB248A746B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782E-ED3D-486B-BEB2-FE6234A000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B029F8-14A0-4889-AC62-CF9264ACB7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2750"/>
            <a:ext cx="7772400" cy="93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91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69325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3146425" algn="l"/>
        </a:tabLst>
        <a:defRPr sz="36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ct val="15000"/>
        </a:spcBef>
        <a:spcAft>
          <a:spcPct val="0"/>
        </a:spcAft>
        <a:buClr>
          <a:schemeClr val="folHlink"/>
        </a:buClr>
        <a:buSzPct val="125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3000"/>
        </a:lnSpc>
        <a:spcBef>
          <a:spcPct val="15000"/>
        </a:spcBef>
        <a:spcAft>
          <a:spcPct val="0"/>
        </a:spcAft>
        <a:buClr>
          <a:schemeClr val="folHlink"/>
        </a:buClr>
        <a:buSzPct val="10000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lnSpc>
          <a:spcPct val="93000"/>
        </a:lnSpc>
        <a:spcBef>
          <a:spcPct val="15000"/>
        </a:spcBef>
        <a:spcAft>
          <a:spcPct val="0"/>
        </a:spcAft>
        <a:buClr>
          <a:schemeClr val="folHlink"/>
        </a:buClr>
        <a:buSzPct val="10000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lnSpc>
          <a:spcPct val="93000"/>
        </a:lnSpc>
        <a:spcBef>
          <a:spcPct val="15000"/>
        </a:spcBef>
        <a:spcAft>
          <a:spcPct val="0"/>
        </a:spcAft>
        <a:buClr>
          <a:srgbClr val="FC0128"/>
        </a:buClr>
        <a:buSzPct val="100000"/>
        <a:buChar char="•"/>
        <a:defRPr>
          <a:solidFill>
            <a:srgbClr val="FFFFFF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5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03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/>
            </a:lvl1pPr>
          </a:lstStyle>
          <a:p>
            <a:pPr>
              <a:defRPr/>
            </a:pPr>
            <a:fld id="{0AD0427E-E907-4396-9945-0E93DF97E077}" type="datetimeFigureOut">
              <a:rPr lang="en-US" altLang="it-IT">
                <a:solidFill>
                  <a:srgbClr val="000000"/>
                </a:solidFill>
              </a:rPr>
              <a:pPr>
                <a:defRPr/>
              </a:pPr>
              <a:t>11/2/2016</a:t>
            </a:fld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49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/>
            </a:lvl1pPr>
          </a:lstStyle>
          <a:p>
            <a:pPr>
              <a:defRPr/>
            </a:pPr>
            <a:fld id="{E61ED845-E46D-433F-93F2-739E2C02A99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5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03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92" r:id="rId2"/>
    <p:sldLayoutId id="214748379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5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03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smtClean="0"/>
              <a:t>Cliquez pour modifier le style du titre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smtClean="0"/>
              <a:t>Cliquez pour modifier les styles du texte du masque</a:t>
            </a:r>
          </a:p>
          <a:p>
            <a:pPr lvl="1"/>
            <a:r>
              <a:rPr lang="fr-FR" altLang="it-IT" smtClean="0"/>
              <a:t>Deuxième niveau</a:t>
            </a:r>
          </a:p>
          <a:p>
            <a:pPr lvl="2"/>
            <a:r>
              <a:rPr lang="fr-FR" altLang="it-IT" smtClean="0"/>
              <a:t>Troisième niveau</a:t>
            </a:r>
          </a:p>
          <a:p>
            <a:pPr lvl="3"/>
            <a:r>
              <a:rPr lang="fr-FR" altLang="it-IT" smtClean="0"/>
              <a:t>Quatrième niveau</a:t>
            </a:r>
          </a:p>
          <a:p>
            <a:pPr lvl="4"/>
            <a:r>
              <a:rPr lang="fr-FR" altLang="it-IT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6BEBEA-08A3-4D3D-B742-55C1CDCD802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535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2DEFBC2-39BC-4A02-9E54-17F36ADA00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627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26275"/>
                <a:invGamma/>
              </a:srgbClr>
            </a:gs>
            <a:gs pos="50000">
              <a:srgbClr val="0000FF"/>
            </a:gs>
            <a:gs pos="100000">
              <a:srgbClr val="0000FF">
                <a:gamma/>
                <a:shade val="2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hangingPunct="0"/>
            <a:endParaRPr lang="it-IT" altLang="it-IT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hangingPunct="0"/>
            <a:endParaRPr lang="en-US" altLang="it-IT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hangingPunct="0"/>
            <a:fld id="{C43CFCDD-591D-4F74-B737-310FFF278145}" type="slidenum">
              <a:rPr lang="en-US" altLang="it-IT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pPr eaLnBrk="0" hangingPunct="0"/>
              <a:t>‹N›</a:t>
            </a:fld>
            <a:endParaRPr lang="en-US" altLang="it-IT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029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5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fld id="{01E2B5C9-1E23-4BE8-A2EB-6AB55C2A1ED0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‹N›</a:t>
            </a:fld>
            <a:endParaRPr lang="it-IT" altLang="it-IT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4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7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isultati immagini per osteoporosi familiar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448300" cy="3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Risultati immagini per osteoporosi familiarit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283" y="2362200"/>
            <a:ext cx="5253717" cy="3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457200"/>
            <a:ext cx="9143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2"/>
                </a:solidFill>
              </a:rPr>
              <a:t>Il giudizio dell’opportunità di un trattamento non deriva solo dal risultato della densitometria… </a:t>
            </a:r>
          </a:p>
          <a:p>
            <a:pPr algn="ctr"/>
            <a:r>
              <a:rPr lang="it-IT" sz="2800" b="1" i="1" dirty="0" smtClean="0">
                <a:solidFill>
                  <a:schemeClr val="bg2"/>
                </a:solidFill>
              </a:rPr>
              <a:t>ma da molteplici altri fattori clinici</a:t>
            </a:r>
            <a:endParaRPr lang="it-IT" sz="2400" b="1" i="1" dirty="0">
              <a:solidFill>
                <a:schemeClr val="bg2"/>
              </a:solidFill>
            </a:endParaRPr>
          </a:p>
          <a:p>
            <a:pPr algn="ctr"/>
            <a:endParaRPr lang="it-IT" sz="2000" b="1" i="1" dirty="0">
              <a:solidFill>
                <a:schemeClr val="bg2"/>
              </a:solidFill>
            </a:endParaRPr>
          </a:p>
          <a:p>
            <a:r>
              <a:rPr lang="it-IT" sz="2000" b="1" i="1" dirty="0" smtClean="0">
                <a:solidFill>
                  <a:schemeClr val="bg2"/>
                </a:solidFill>
              </a:rPr>
              <a:t>Età e familiarità</a:t>
            </a:r>
            <a:endParaRPr lang="it-IT" sz="2000" b="1" i="1" dirty="0">
              <a:solidFill>
                <a:schemeClr val="bg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52800" y="5029200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rgbClr val="002060"/>
                </a:solidFill>
                <a:latin typeface="Script MT Bold" panose="03040602040607080904" pitchFamily="66" charset="0"/>
              </a:rPr>
              <a:t>Malaguti</a:t>
            </a:r>
            <a:endParaRPr lang="it-IT" sz="9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304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25400"/>
            <a:ext cx="8791575" cy="1143000"/>
          </a:xfrm>
        </p:spPr>
        <p:txBody>
          <a:bodyPr/>
          <a:lstStyle/>
          <a:p>
            <a:r>
              <a:rPr lang="it-IT" altLang="it-IT" sz="2800" b="1" i="1" dirty="0"/>
              <a:t>Il rischio di frattura </a:t>
            </a:r>
            <a:r>
              <a:rPr lang="it-IT" altLang="it-IT" sz="2800" b="1" i="1" dirty="0" smtClean="0"/>
              <a:t>è elevato in corso di trattamento con Corticosteroidi</a:t>
            </a:r>
            <a:endParaRPr lang="it-IT" altLang="it-IT" sz="2800" b="1" i="1" dirty="0"/>
          </a:p>
        </p:txBody>
      </p:sp>
      <p:graphicFrame>
        <p:nvGraphicFramePr>
          <p:cNvPr id="24883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07963" y="709613"/>
          <a:ext cx="8374062" cy="5835650"/>
        </p:xfrm>
        <a:graphic>
          <a:graphicData uri="http://schemas.openxmlformats.org/presentationml/2006/ole">
            <p:oleObj spid="_x0000_s83983" name="Grafico" r:id="rId4" imgW="9077249" imgH="5838749" progId="MSGraph.Chart.8">
              <p:embed followColorScheme="full"/>
            </p:oleObj>
          </a:graphicData>
        </a:graphic>
      </p:graphicFrame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6375400" y="6491288"/>
            <a:ext cx="246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it-IT" i="1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Adami S, Reumatismo,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it-IT" sz="2800" b="1" i="1" dirty="0" smtClean="0"/>
              <a:t>I pazienti in trattamento di blocco ormonale adiuvante per K seno o K della prostata sono ad aumentato rischio di frattura</a:t>
            </a:r>
            <a:endParaRPr lang="it-IT" sz="28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89842"/>
            <a:ext cx="4114800" cy="31197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021628"/>
            <a:ext cx="4544925" cy="3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3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9342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CasellaDiTesto 3"/>
          <p:cNvSpPr txBox="1">
            <a:spLocks noChangeArrowheads="1"/>
          </p:cNvSpPr>
          <p:nvPr/>
        </p:nvSpPr>
        <p:spPr bwMode="auto">
          <a:xfrm>
            <a:off x="152400" y="762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</a:rPr>
              <a:t>Malattie concomitanti aumentano il rischio di frattura</a:t>
            </a:r>
          </a:p>
        </p:txBody>
      </p:sp>
      <p:sp>
        <p:nvSpPr>
          <p:cNvPr id="46084" name="CasellaDiTesto 1"/>
          <p:cNvSpPr txBox="1">
            <a:spLocks noChangeArrowheads="1"/>
          </p:cNvSpPr>
          <p:nvPr/>
        </p:nvSpPr>
        <p:spPr bwMode="auto">
          <a:xfrm>
            <a:off x="7315200" y="6477000"/>
            <a:ext cx="1700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smtClean="0">
                <a:solidFill>
                  <a:srgbClr val="FFFFFF"/>
                </a:solidFill>
                <a:latin typeface="Times New Roman" pitchFamily="18" charset="0"/>
              </a:rPr>
              <a:t>Osteoporos Int, 2014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019800"/>
            <a:ext cx="4305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3400" y="10668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it-IT" sz="3200" b="1" i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it-IT" sz="32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Evidenze di efficacia</a:t>
            </a:r>
          </a:p>
          <a:p>
            <a:pPr marL="514350" indent="-514350">
              <a:buFont typeface="+mj-lt"/>
              <a:buAutoNum type="arabicPeriod"/>
            </a:pPr>
            <a:endParaRPr lang="it-IT" sz="3200" b="1" i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Costo, o meglio il costo corretto per l’efficacia</a:t>
            </a:r>
          </a:p>
          <a:p>
            <a:pPr marL="514350" indent="-514350">
              <a:buFont typeface="+mj-lt"/>
              <a:buAutoNum type="arabicPeriod"/>
            </a:pPr>
            <a:endParaRPr lang="it-IT" sz="3200" b="1" i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Esperienza in termini di </a:t>
            </a:r>
            <a:r>
              <a:rPr lang="it-IT" sz="3200" b="1" i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safety</a:t>
            </a:r>
            <a:endParaRPr lang="it-IT" sz="3200" b="1" i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3200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Razionale </a:t>
            </a:r>
            <a:r>
              <a:rPr lang="it-IT" sz="32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it-IT" sz="32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isiopatologico  </a:t>
            </a:r>
            <a:endParaRPr lang="it-IT" sz="3200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477" y="304800"/>
            <a:ext cx="8993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CRITERI UTILIZZATI PER LA CLASSIFICAZIONE DEI FARMACI DI I, II, III scelta</a:t>
            </a:r>
            <a:endParaRPr lang="it-IT" sz="2800" b="1" i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5336"/>
            <a:ext cx="734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3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3400" y="21336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0000"/>
                </a:solidFill>
              </a:rPr>
              <a:t>Possibili motivazioni per il passaggio dalla I alla II linea:</a:t>
            </a:r>
          </a:p>
          <a:p>
            <a:r>
              <a:rPr lang="it-IT" sz="2400" b="1" i="1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</a:rPr>
              <a:t>intolleranza</a:t>
            </a:r>
            <a:r>
              <a:rPr lang="it-IT" sz="2400" dirty="0">
                <a:solidFill>
                  <a:srgbClr val="000000"/>
                </a:solidFill>
              </a:rPr>
              <a:t>, </a:t>
            </a:r>
            <a:endParaRPr lang="it-IT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</a:rPr>
              <a:t>incapacità </a:t>
            </a:r>
            <a:r>
              <a:rPr lang="it-IT" sz="2400" dirty="0">
                <a:solidFill>
                  <a:srgbClr val="000000"/>
                </a:solidFill>
              </a:rPr>
              <a:t>di assunzione corretta, </a:t>
            </a:r>
            <a:endParaRPr lang="it-IT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</a:rPr>
              <a:t>effetti </a:t>
            </a:r>
            <a:r>
              <a:rPr lang="it-IT" sz="2400" dirty="0">
                <a:solidFill>
                  <a:srgbClr val="000000"/>
                </a:solidFill>
              </a:rPr>
              <a:t>collaterali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</a:rPr>
              <a:t>controindicazioni </a:t>
            </a:r>
            <a:r>
              <a:rPr lang="it-IT" sz="2400" dirty="0">
                <a:solidFill>
                  <a:srgbClr val="000000"/>
                </a:solidFill>
              </a:rPr>
              <a:t>al farmaco della classe </a:t>
            </a:r>
            <a:r>
              <a:rPr lang="it-IT" sz="2400" dirty="0" smtClean="0">
                <a:solidFill>
                  <a:srgbClr val="000000"/>
                </a:solidFill>
              </a:rPr>
              <a:t>precedente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</a:rPr>
              <a:t>in </a:t>
            </a:r>
            <a:r>
              <a:rPr lang="it-IT" sz="2400" dirty="0">
                <a:solidFill>
                  <a:srgbClr val="000000"/>
                </a:solidFill>
              </a:rPr>
              <a:t>caso di frattura osteoporotica vertebrale o di femore nonostante trattamenti praticati per almeno un anno con i farmaci della classe precedente.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526774" y="760321"/>
            <a:ext cx="7524937" cy="611279"/>
            <a:chOff x="1219200" y="838200"/>
            <a:chExt cx="7524937" cy="611279"/>
          </a:xfrm>
        </p:grpSpPr>
        <p:sp>
          <p:nvSpPr>
            <p:cNvPr id="3" name="CasellaDiTesto 2"/>
            <p:cNvSpPr txBox="1"/>
            <p:nvPr/>
          </p:nvSpPr>
          <p:spPr>
            <a:xfrm>
              <a:off x="1219200" y="838200"/>
              <a:ext cx="29450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i="1" dirty="0" smtClean="0">
                  <a:solidFill>
                    <a:srgbClr val="FF0000"/>
                  </a:solidFill>
                </a:rPr>
                <a:t>Farmaco I linea</a:t>
              </a:r>
              <a:endParaRPr lang="it-IT" sz="3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5638800" y="838200"/>
              <a:ext cx="31053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i="1" dirty="0" smtClean="0">
                  <a:solidFill>
                    <a:srgbClr val="FF0000"/>
                  </a:solidFill>
                </a:rPr>
                <a:t>Farmaco II linea</a:t>
              </a:r>
              <a:endParaRPr lang="it-IT" sz="3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" name="Freccia a destra 4"/>
            <p:cNvSpPr/>
            <p:nvPr/>
          </p:nvSpPr>
          <p:spPr>
            <a:xfrm>
              <a:off x="4578626" y="916079"/>
              <a:ext cx="9144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5336"/>
            <a:ext cx="734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58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5336"/>
            <a:ext cx="734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0678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2645" y="76200"/>
            <a:ext cx="810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ESPRESSIONE DELLA NOTA 79 COME DIAGRAMMA DI FLUSSO </a:t>
            </a:r>
            <a:endParaRPr lang="it-IT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7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5336"/>
            <a:ext cx="734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4" y="685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3400" y="152400"/>
            <a:ext cx="810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ESPRESSIONE DELLA NOTA 79 COME DIAGRAMMA DI FLUSSO </a:t>
            </a:r>
            <a:endParaRPr lang="it-IT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8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microno.com/wp-content/uploads/2014/05/algorit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25146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3581400" y="3581400"/>
            <a:ext cx="2514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057400" cy="16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11383" y="381000"/>
            <a:ext cx="5949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FF0000"/>
                </a:solidFill>
              </a:rPr>
              <a:t>ALGORITMO AIFA: </a:t>
            </a:r>
          </a:p>
          <a:p>
            <a:pPr algn="ctr"/>
            <a:r>
              <a:rPr lang="it-IT" sz="2000" b="1" i="1" dirty="0" smtClean="0">
                <a:solidFill>
                  <a:srgbClr val="FF0000"/>
                </a:solidFill>
              </a:rPr>
              <a:t>DAL DIAGRAMMA DI FLUSSO DELLA NOTA 79 </a:t>
            </a:r>
          </a:p>
          <a:p>
            <a:pPr algn="ctr"/>
            <a:r>
              <a:rPr lang="it-IT" sz="2000" b="1" i="1" dirty="0" smtClean="0">
                <a:solidFill>
                  <a:srgbClr val="FF0000"/>
                </a:solidFill>
              </a:rPr>
              <a:t>ALLA SOLUZIONE INFORMATIZZATA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i="1" dirty="0" smtClean="0">
                <a:solidFill>
                  <a:srgbClr val="FF0000"/>
                </a:solidFill>
              </a:rPr>
              <a:t>Algoritmo AIFA: dal </a:t>
            </a:r>
            <a:r>
              <a:rPr lang="it-IT" altLang="it-IT" b="1" i="1" dirty="0" err="1" smtClean="0">
                <a:solidFill>
                  <a:srgbClr val="FF0000"/>
                </a:solidFill>
              </a:rPr>
              <a:t>grading</a:t>
            </a:r>
            <a:r>
              <a:rPr lang="it-IT" altLang="it-IT" b="1" i="1" dirty="0" smtClean="0">
                <a:solidFill>
                  <a:srgbClr val="FF0000"/>
                </a:solidFill>
              </a:rPr>
              <a:t> del rischio di frattura </a:t>
            </a:r>
          </a:p>
          <a:p>
            <a:pPr algn="ctr"/>
            <a:r>
              <a:rPr lang="it-IT" altLang="it-IT" b="1" i="1" dirty="0" smtClean="0">
                <a:solidFill>
                  <a:srgbClr val="FF0000"/>
                </a:solidFill>
              </a:rPr>
              <a:t>alle indicazioni del trattamento </a:t>
            </a:r>
            <a:r>
              <a:rPr lang="it-IT" altLang="it-IT" b="1" i="1" dirty="0" smtClean="0">
                <a:solidFill>
                  <a:srgbClr val="FF0000"/>
                </a:solidFill>
              </a:rPr>
              <a:t>più appropriato</a:t>
            </a:r>
            <a:r>
              <a:rPr lang="it-IT" altLang="it-IT" b="1" i="1" dirty="0" smtClean="0">
                <a:solidFill>
                  <a:srgbClr val="FF0000"/>
                </a:solidFill>
              </a:rPr>
              <a:t> </a:t>
            </a:r>
            <a:r>
              <a:rPr lang="it-IT" altLang="it-IT" b="1" i="1" dirty="0" smtClean="0">
                <a:solidFill>
                  <a:srgbClr val="FF0000"/>
                </a:solidFill>
              </a:rPr>
              <a:t>e delle competenze</a:t>
            </a:r>
            <a:endParaRPr lang="it-IT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46331"/>
            <a:ext cx="7620000" cy="42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00"/>
            <a:ext cx="4953000" cy="41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4953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L’algoritmo AIFA fornisce 3 indicazioni:</a:t>
            </a:r>
          </a:p>
          <a:p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867400"/>
            <a:ext cx="6705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324600"/>
            <a:ext cx="5172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334000" y="762000"/>
            <a:ext cx="1306514" cy="3886200"/>
            <a:chOff x="3504" y="1296"/>
            <a:chExt cx="823" cy="2784"/>
          </a:xfrm>
        </p:grpSpPr>
        <p:sp>
          <p:nvSpPr>
            <p:cNvPr id="11" name="AutoShape 6"/>
            <p:cNvSpPr>
              <a:spLocks/>
            </p:cNvSpPr>
            <p:nvPr/>
          </p:nvSpPr>
          <p:spPr bwMode="auto">
            <a:xfrm>
              <a:off x="3504" y="2208"/>
              <a:ext cx="384" cy="1872"/>
            </a:xfrm>
            <a:prstGeom prst="rightBrace">
              <a:avLst>
                <a:gd name="adj1" fmla="val 40625"/>
                <a:gd name="adj2" fmla="val 50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>
              <a:off x="3552" y="1296"/>
              <a:ext cx="240" cy="96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888" y="3024"/>
              <a:ext cx="4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altLang="it-IT" sz="1600" b="1" i="1">
                  <a:solidFill>
                    <a:srgbClr val="000000"/>
                  </a:solidFill>
                </a:rPr>
                <a:t>MMG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792" y="1632"/>
              <a:ext cx="4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altLang="it-IT" sz="1600" b="1" i="1">
                  <a:solidFill>
                    <a:srgbClr val="000000"/>
                  </a:solidFill>
                </a:rPr>
                <a:t>SPEC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772400" cy="1143000"/>
          </a:xfrm>
        </p:spPr>
        <p:txBody>
          <a:bodyPr/>
          <a:lstStyle/>
          <a:p>
            <a:pPr algn="l"/>
            <a:r>
              <a:rPr lang="it-IT" b="1" i="1" smtClean="0"/>
              <a:t>Appropriatezza:</a:t>
            </a:r>
            <a:r>
              <a:rPr lang="it-IT" smtClean="0"/>
              <a:t/>
            </a:r>
            <a:br>
              <a:rPr lang="it-IT" smtClean="0"/>
            </a:br>
            <a:r>
              <a:rPr lang="it-IT" sz="3200" i="1" smtClean="0">
                <a:solidFill>
                  <a:schemeClr val="tx1"/>
                </a:solidFill>
              </a:rPr>
              <a:t>Adeguatezza delle misure messe in pratica per trattare una malattia. </a:t>
            </a:r>
            <a:br>
              <a:rPr lang="it-IT" sz="3200" i="1" smtClean="0">
                <a:solidFill>
                  <a:schemeClr val="tx1"/>
                </a:solidFill>
              </a:rPr>
            </a:br>
            <a:r>
              <a:rPr lang="it-IT" sz="3200" smtClean="0"/>
              <a:t/>
            </a:r>
            <a:br>
              <a:rPr lang="it-IT" sz="3200" smtClean="0"/>
            </a:br>
            <a:r>
              <a:rPr lang="it-IT" sz="3200" smtClean="0">
                <a:solidFill>
                  <a:schemeClr val="tx1"/>
                </a:solidFill>
              </a:rPr>
              <a:t>È il risultato della convergenza di diversi aspetti: </a:t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>1) quelli relativi alla salute del malato </a:t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>2) quelli concernenti un corretto impiego delle risorse. </a:t>
            </a:r>
          </a:p>
        </p:txBody>
      </p:sp>
      <p:sp>
        <p:nvSpPr>
          <p:cNvPr id="31747" name="CasellaDiTesto 1"/>
          <p:cNvSpPr txBox="1">
            <a:spLocks noChangeArrowheads="1"/>
          </p:cNvSpPr>
          <p:nvPr/>
        </p:nvSpPr>
        <p:spPr bwMode="auto">
          <a:xfrm>
            <a:off x="7924800" y="6256338"/>
            <a:ext cx="914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i="1" dirty="0" err="1" smtClean="0">
                <a:solidFill>
                  <a:srgbClr val="FFFFFF"/>
                </a:solidFill>
                <a:latin typeface="Times New Roman" pitchFamily="18" charset="0"/>
              </a:rPr>
              <a:t>Aifa</a:t>
            </a:r>
            <a:endParaRPr lang="it-IT" sz="3200" b="1" i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1" y="1447800"/>
            <a:ext cx="7391399" cy="5219190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57200" y="762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2800" b="1" i="1" dirty="0" smtClean="0">
                <a:solidFill>
                  <a:srgbClr val="FF0000"/>
                </a:solidFill>
              </a:rPr>
              <a:t>L’algoritmo prevede dei link relativi alle Linee guida correnti approvate dalle maggiori Società Scientifiche competenti</a:t>
            </a:r>
            <a:endParaRPr lang="it-IT" altLang="it-IT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s://www.agenziafarmaco.gov.it/piattaformaAlgoritmi/upload/surveys/787365/files/ESAMI%20II%20E%20II%20LIV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753463"/>
            <a:ext cx="8763000" cy="4933950"/>
          </a:xfrm>
          <a:prstGeom prst="rect">
            <a:avLst/>
          </a:prstGeom>
          <a:noFill/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914400" y="304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2400" b="1" i="1" dirty="0" smtClean="0">
                <a:solidFill>
                  <a:srgbClr val="FF0000"/>
                </a:solidFill>
              </a:rPr>
              <a:t>L’algoritmo prevede dei link relativi agli accertamenti diagnostici appropriati di I e II </a:t>
            </a:r>
            <a:r>
              <a:rPr lang="it-IT" altLang="it-IT" sz="2400" b="1" i="1" dirty="0" err="1" smtClean="0">
                <a:solidFill>
                  <a:srgbClr val="FF0000"/>
                </a:solidFill>
              </a:rPr>
              <a:t>livello…</a:t>
            </a:r>
            <a:r>
              <a:rPr lang="it-IT" altLang="it-IT" sz="2400" b="1" i="1" dirty="0" smtClean="0">
                <a:solidFill>
                  <a:srgbClr val="FF0000"/>
                </a:solidFill>
              </a:rPr>
              <a:t>.</a:t>
            </a:r>
            <a:endParaRPr lang="it-IT" altLang="it-IT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 rot="21411579">
            <a:off x="3666643" y="2350666"/>
            <a:ext cx="2130987" cy="2393361"/>
          </a:xfrm>
          <a:prstGeom prst="ellipse">
            <a:avLst/>
          </a:prstGeom>
          <a:solidFill>
            <a:srgbClr val="CDB9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600" b="1" i="1" kern="0" dirty="0" err="1">
                <a:solidFill>
                  <a:srgbClr val="FF0000"/>
                </a:solidFill>
              </a:rPr>
              <a:t>cost-effectiveness</a:t>
            </a:r>
            <a:endParaRPr lang="en-US" sz="1600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 rot="1904259">
            <a:off x="3420434" y="2603561"/>
            <a:ext cx="4852673" cy="3035300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sym typeface="Arial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 rot="19168304">
            <a:off x="3368159" y="1378688"/>
            <a:ext cx="4426259" cy="3033713"/>
          </a:xfrm>
          <a:prstGeom prst="ellipse">
            <a:avLst/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sym typeface="Arial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 rot="319788">
            <a:off x="912767" y="1968250"/>
            <a:ext cx="4966679" cy="3035300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sym typeface="Arial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 rot="7972661">
            <a:off x="1657725" y="2856859"/>
            <a:ext cx="4545773" cy="3035300"/>
          </a:xfrm>
          <a:prstGeom prst="ellipse">
            <a:avLst/>
          </a:prstGeom>
          <a:noFill/>
          <a:ln w="762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sym typeface="Arial" charset="0"/>
            </a:endParaRPr>
          </a:p>
        </p:txBody>
      </p:sp>
      <p:sp>
        <p:nvSpPr>
          <p:cNvPr id="365574" name="Rettangolo 1"/>
          <p:cNvSpPr>
            <a:spLocks noChangeArrowheads="1"/>
          </p:cNvSpPr>
          <p:nvPr/>
        </p:nvSpPr>
        <p:spPr bwMode="auto">
          <a:xfrm>
            <a:off x="2235054" y="5311055"/>
            <a:ext cx="2735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Calibri" pitchFamily="34" charset="0"/>
                <a:sym typeface="Arial" pitchFamily="34" charset="0"/>
              </a:rPr>
              <a:t>Aderenza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365575" name="Rettangolo 1"/>
          <p:cNvSpPr>
            <a:spLocks noChangeArrowheads="1"/>
          </p:cNvSpPr>
          <p:nvPr/>
        </p:nvSpPr>
        <p:spPr bwMode="auto">
          <a:xfrm>
            <a:off x="6400800" y="1524000"/>
            <a:ext cx="168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Calibri" pitchFamily="34" charset="0"/>
                <a:sym typeface="Arial" pitchFamily="34" charset="0"/>
              </a:rPr>
              <a:t>Costo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365578" name="Rettangolo 1"/>
          <p:cNvSpPr>
            <a:spLocks noChangeArrowheads="1"/>
          </p:cNvSpPr>
          <p:nvPr/>
        </p:nvSpPr>
        <p:spPr bwMode="auto">
          <a:xfrm>
            <a:off x="1066800" y="28194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Calibri" pitchFamily="34" charset="0"/>
                <a:sym typeface="Arial" pitchFamily="34" charset="0"/>
              </a:rPr>
              <a:t>Efficacia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20" name="Rettangolo 1"/>
          <p:cNvSpPr>
            <a:spLocks noChangeArrowheads="1"/>
          </p:cNvSpPr>
          <p:nvPr/>
        </p:nvSpPr>
        <p:spPr bwMode="auto">
          <a:xfrm>
            <a:off x="5410200" y="5029200"/>
            <a:ext cx="2735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Calibri" pitchFamily="34" charset="0"/>
                <a:sym typeface="Arial" pitchFamily="34" charset="0"/>
              </a:rPr>
              <a:t>Rischio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Calibri" pitchFamily="34" charset="0"/>
                <a:sym typeface="Arial" pitchFamily="34" charset="0"/>
              </a:rPr>
              <a:t> di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Calibri" pitchFamily="34" charset="0"/>
                <a:sym typeface="Arial" pitchFamily="34" charset="0"/>
              </a:rPr>
              <a:t>frattura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21" name="Ovale 20"/>
          <p:cNvSpPr/>
          <p:nvPr/>
        </p:nvSpPr>
        <p:spPr bwMode="auto">
          <a:xfrm rot="2945462">
            <a:off x="2010866" y="1325971"/>
            <a:ext cx="4231048" cy="3035300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sym typeface="Arial" charset="0"/>
            </a:endParaRPr>
          </a:p>
        </p:txBody>
      </p:sp>
      <p:sp>
        <p:nvSpPr>
          <p:cNvPr id="22" name="Rettangolo 1"/>
          <p:cNvSpPr>
            <a:spLocks noChangeArrowheads="1"/>
          </p:cNvSpPr>
          <p:nvPr/>
        </p:nvSpPr>
        <p:spPr bwMode="auto">
          <a:xfrm>
            <a:off x="2983328" y="1215105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Calibri" pitchFamily="34" charset="0"/>
                <a:sym typeface="Arial" pitchFamily="34" charset="0"/>
              </a:rPr>
              <a:t>Safety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75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</a:rPr>
              <a:t>L’algoritmo fornisce indicazioni sull’opportunità di un trattamento farmacologico sulla base dei molteplici fattori già considerati dalla nota 79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18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48428034"/>
              </p:ext>
            </p:extLst>
          </p:nvPr>
        </p:nvGraphicFramePr>
        <p:xfrm>
          <a:off x="1763713" y="1484313"/>
          <a:ext cx="7162800" cy="5102225"/>
        </p:xfrm>
        <a:graphic>
          <a:graphicData uri="http://schemas.openxmlformats.org/presentationml/2006/ole">
            <p:oleObj spid="_x0000_s82965" name="Grafico" r:id="rId4" imgW="7153275" imgH="5095875" progId="MSGraph.Chart.8">
              <p:embed followColorScheme="full"/>
            </p:oleObj>
          </a:graphicData>
        </a:graphic>
      </p:graphicFrame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3" y="1125540"/>
            <a:ext cx="19796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i="1">
                <a:solidFill>
                  <a:srgbClr val="FFFF00"/>
                </a:solidFill>
                <a:latin typeface="Arial" charset="0"/>
                <a:cs typeface="Arial" charset="0"/>
              </a:rPr>
              <a:t>Number Needed to Treat, </a:t>
            </a:r>
          </a:p>
          <a:p>
            <a:pPr>
              <a:defRPr/>
            </a:pPr>
            <a:r>
              <a:rPr lang="it-IT" sz="1600" b="1" i="1">
                <a:solidFill>
                  <a:srgbClr val="FFFF00"/>
                </a:solidFill>
                <a:latin typeface="Arial" charset="0"/>
                <a:cs typeface="Arial" charset="0"/>
              </a:rPr>
              <a:t>numero pz da trattare per prevenire una frattura</a:t>
            </a:r>
          </a:p>
        </p:txBody>
      </p:sp>
      <p:sp>
        <p:nvSpPr>
          <p:cNvPr id="261126" name="AutoShape 6"/>
          <p:cNvSpPr>
            <a:spLocks noChangeArrowheads="1"/>
          </p:cNvSpPr>
          <p:nvPr/>
        </p:nvSpPr>
        <p:spPr bwMode="auto">
          <a:xfrm>
            <a:off x="6172200" y="2971800"/>
            <a:ext cx="1676400" cy="2143125"/>
          </a:xfrm>
          <a:prstGeom prst="downArrowCallout">
            <a:avLst>
              <a:gd name="adj1" fmla="val 25000"/>
              <a:gd name="adj2" fmla="val 25000"/>
              <a:gd name="adj3" fmla="val 24109"/>
              <a:gd name="adj4" fmla="val 6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Farmaci </a:t>
            </a:r>
          </a:p>
          <a:p>
            <a:pPr algn="ctr">
              <a:defRPr/>
            </a:pPr>
            <a:r>
              <a:rPr lang="it-IT" sz="1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più efficaci, </a:t>
            </a:r>
            <a:endParaRPr lang="it-IT" sz="14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t-IT" sz="1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anche se </a:t>
            </a:r>
          </a:p>
          <a:p>
            <a:pPr algn="ctr">
              <a:defRPr/>
            </a:pPr>
            <a:r>
              <a:rPr lang="it-IT" sz="1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più costosi</a:t>
            </a:r>
          </a:p>
        </p:txBody>
      </p:sp>
      <p:sp>
        <p:nvSpPr>
          <p:cNvPr id="261127" name="AutoShape 7"/>
          <p:cNvSpPr>
            <a:spLocks noChangeArrowheads="1"/>
          </p:cNvSpPr>
          <p:nvPr/>
        </p:nvSpPr>
        <p:spPr bwMode="auto">
          <a:xfrm>
            <a:off x="3810000" y="3200400"/>
            <a:ext cx="1800225" cy="1655762"/>
          </a:xfrm>
          <a:prstGeom prst="downArrowCallout">
            <a:avLst>
              <a:gd name="adj1" fmla="val 27181"/>
              <a:gd name="adj2" fmla="val 2718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Trattamento </a:t>
            </a:r>
          </a:p>
          <a:p>
            <a:pPr algn="ctr">
              <a:defRPr/>
            </a:pPr>
            <a:r>
              <a:rPr lang="it-IT" sz="1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farmacologico </a:t>
            </a:r>
          </a:p>
          <a:p>
            <a:pPr algn="ctr">
              <a:defRPr/>
            </a:pPr>
            <a:r>
              <a:rPr lang="it-IT" sz="1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giustificato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endParaRPr lang="it-IT" sz="1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1128" name="AutoShape 8"/>
          <p:cNvSpPr>
            <a:spLocks noChangeArrowheads="1"/>
          </p:cNvSpPr>
          <p:nvPr/>
        </p:nvSpPr>
        <p:spPr bwMode="auto">
          <a:xfrm>
            <a:off x="2895600" y="1143000"/>
            <a:ext cx="1368425" cy="1944688"/>
          </a:xfrm>
          <a:prstGeom prst="downArrowCallout">
            <a:avLst>
              <a:gd name="adj1" fmla="val 25000"/>
              <a:gd name="adj2" fmla="val 25000"/>
              <a:gd name="adj3" fmla="val 23685"/>
              <a:gd name="adj4" fmla="val 6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400" b="1" i="1">
                <a:solidFill>
                  <a:srgbClr val="000000"/>
                </a:solidFill>
                <a:latin typeface="Arial" charset="0"/>
                <a:cs typeface="Arial" charset="0"/>
              </a:rPr>
              <a:t>NNT = NNH</a:t>
            </a:r>
          </a:p>
          <a:p>
            <a:pPr algn="ctr">
              <a:defRPr/>
            </a:pPr>
            <a:r>
              <a:rPr lang="it-IT" sz="1400" b="1" i="1">
                <a:solidFill>
                  <a:srgbClr val="000000"/>
                </a:solidFill>
                <a:latin typeface="Arial" charset="0"/>
                <a:cs typeface="Arial" charset="0"/>
              </a:rPr>
              <a:t>Number </a:t>
            </a:r>
          </a:p>
          <a:p>
            <a:pPr algn="ctr">
              <a:defRPr/>
            </a:pPr>
            <a:r>
              <a:rPr lang="it-IT" sz="1400" b="1" i="1">
                <a:solidFill>
                  <a:srgbClr val="000000"/>
                </a:solidFill>
                <a:latin typeface="Arial" charset="0"/>
                <a:cs typeface="Arial" charset="0"/>
              </a:rPr>
              <a:t>Needed </a:t>
            </a:r>
          </a:p>
          <a:p>
            <a:pPr algn="ctr">
              <a:defRPr/>
            </a:pPr>
            <a:r>
              <a:rPr lang="it-IT" sz="1400" b="1" i="1">
                <a:solidFill>
                  <a:srgbClr val="000000"/>
                </a:solidFill>
                <a:latin typeface="Arial" charset="0"/>
                <a:cs typeface="Arial" charset="0"/>
              </a:rPr>
              <a:t>to Harm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3124207" y="228600"/>
            <a:ext cx="4209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Rischio di frattura e….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 animBg="1"/>
      <p:bldP spid="261127" grpId="0" animBg="1"/>
      <p:bldP spid="261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632200" y="5511800"/>
            <a:ext cx="3175" cy="57150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592513" y="5568950"/>
            <a:ext cx="93662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799013" y="5294313"/>
            <a:ext cx="1587" cy="158750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724400" y="5486400"/>
            <a:ext cx="93663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943600" y="5410200"/>
            <a:ext cx="95250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7092950" y="4883150"/>
            <a:ext cx="95250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965825" y="5157788"/>
            <a:ext cx="1588" cy="217487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134225" y="4156075"/>
            <a:ext cx="1588" cy="727075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50825" y="380207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b="1" dirty="0" smtClean="0">
                <a:solidFill>
                  <a:srgbClr val="FFFF00"/>
                </a:solidFill>
                <a:cs typeface="Arial" panose="020B0604020202020204" pitchFamily="34" charset="0"/>
              </a:rPr>
              <a:t>QUALI SONO I PRINCIPALI FATTORI DI RISCHIO PER FRATTURA CONSIDERATI DALL’ALGORITMO ?</a:t>
            </a:r>
          </a:p>
          <a:p>
            <a:pPr algn="ctr"/>
            <a:endParaRPr lang="it-IT" altLang="it-IT" b="1" dirty="0" smtClean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/>
            <a:r>
              <a:rPr lang="it-IT" altLang="it-IT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N° di precedenti fratture vertebrali e Rischio di recidiva</a:t>
            </a:r>
            <a:endParaRPr lang="it-IT" altLang="it-IT" sz="1600" b="1" dirty="0" smtClean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7080250" y="6502400"/>
            <a:ext cx="188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Nevitt</a:t>
            </a:r>
            <a:r>
              <a:rPr lang="it-IT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it-IT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al. </a:t>
            </a:r>
            <a:r>
              <a:rPr lang="it-IT" sz="1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it-IT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1999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905000" y="2438400"/>
            <a:ext cx="5835650" cy="3278188"/>
          </a:xfrm>
          <a:prstGeom prst="rect">
            <a:avLst/>
          </a:prstGeom>
          <a:gradFill rotWithShape="0">
            <a:gsLst>
              <a:gs pos="0">
                <a:srgbClr val="0042A4"/>
              </a:gs>
              <a:gs pos="100000">
                <a:srgbClr val="001F4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i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905000" y="5257800"/>
            <a:ext cx="5867400" cy="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889125" y="4745038"/>
            <a:ext cx="5835650" cy="1587"/>
          </a:xfrm>
          <a:prstGeom prst="line">
            <a:avLst/>
          </a:prstGeom>
          <a:noFill/>
          <a:ln w="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889125" y="4275138"/>
            <a:ext cx="5835650" cy="1587"/>
          </a:xfrm>
          <a:prstGeom prst="line">
            <a:avLst/>
          </a:prstGeom>
          <a:noFill/>
          <a:ln w="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889125" y="2881313"/>
            <a:ext cx="5835650" cy="1587"/>
          </a:xfrm>
          <a:prstGeom prst="line">
            <a:avLst/>
          </a:prstGeom>
          <a:noFill/>
          <a:ln w="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254250" y="5588000"/>
            <a:ext cx="469900" cy="100013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i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421063" y="5511800"/>
            <a:ext cx="469900" cy="176213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i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572000" y="5294313"/>
            <a:ext cx="468313" cy="3937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i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715000" y="5181600"/>
            <a:ext cx="468313" cy="530225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i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904038" y="4202113"/>
            <a:ext cx="469900" cy="153193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i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466975" y="5588000"/>
            <a:ext cx="1588" cy="3175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424113" y="5588000"/>
            <a:ext cx="96837" cy="3175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3632200" y="5432425"/>
            <a:ext cx="3175" cy="79375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3592513" y="5432425"/>
            <a:ext cx="93662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V="1">
            <a:off x="4799013" y="5059363"/>
            <a:ext cx="1587" cy="234950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759325" y="5059363"/>
            <a:ext cx="93663" cy="1587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5965825" y="4784725"/>
            <a:ext cx="1588" cy="373063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5926138" y="4784725"/>
            <a:ext cx="95250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7134225" y="2781300"/>
            <a:ext cx="1588" cy="1393825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7092950" y="2781300"/>
            <a:ext cx="95250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2466975" y="5588000"/>
            <a:ext cx="1588" cy="3175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424113" y="5588000"/>
            <a:ext cx="96837" cy="3175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1835150" y="5688013"/>
            <a:ext cx="53975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1835150" y="4745038"/>
            <a:ext cx="53975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1835150" y="4275138"/>
            <a:ext cx="53975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1835150" y="3822700"/>
            <a:ext cx="53975" cy="1588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1835150" y="3351213"/>
            <a:ext cx="53975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1835150" y="2881313"/>
            <a:ext cx="53975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1835150" y="2435225"/>
            <a:ext cx="53975" cy="31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>
            <a:off x="1889125" y="5713413"/>
            <a:ext cx="5835650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V="1">
            <a:off x="1889125" y="5688013"/>
            <a:ext cx="1588" cy="793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V="1">
            <a:off x="3055938" y="5688013"/>
            <a:ext cx="1587" cy="793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V="1">
            <a:off x="4224338" y="5688013"/>
            <a:ext cx="1587" cy="793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5389563" y="5688013"/>
            <a:ext cx="1587" cy="793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V="1">
            <a:off x="6556375" y="5688013"/>
            <a:ext cx="1588" cy="793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 flipV="1">
            <a:off x="7724775" y="5688013"/>
            <a:ext cx="1588" cy="79375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1662113" y="55340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1662113" y="50593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1566863" y="45862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1566863" y="41179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1566863" y="36655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1566863" y="31956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1566863" y="2724150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1799" name="Rectangle 55"/>
          <p:cNvSpPr>
            <a:spLocks noChangeArrowheads="1"/>
          </p:cNvSpPr>
          <p:nvPr/>
        </p:nvSpPr>
        <p:spPr bwMode="auto">
          <a:xfrm>
            <a:off x="1566863" y="23161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1800" name="Rectangle 56"/>
          <p:cNvSpPr>
            <a:spLocks noChangeArrowheads="1"/>
          </p:cNvSpPr>
          <p:nvPr/>
        </p:nvSpPr>
        <p:spPr bwMode="auto">
          <a:xfrm>
            <a:off x="2439988" y="580231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801" name="Rectangle 57"/>
          <p:cNvSpPr>
            <a:spLocks noChangeArrowheads="1"/>
          </p:cNvSpPr>
          <p:nvPr/>
        </p:nvSpPr>
        <p:spPr bwMode="auto">
          <a:xfrm>
            <a:off x="3606800" y="580231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4772025" y="580231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5846763" y="580231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3–4</a:t>
            </a:r>
          </a:p>
        </p:txBody>
      </p: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7053263" y="5802313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</a:t>
            </a:r>
          </a:p>
        </p:txBody>
      </p:sp>
      <p:sp>
        <p:nvSpPr>
          <p:cNvPr id="517181" name="Rectangle 61"/>
          <p:cNvSpPr>
            <a:spLocks noChangeArrowheads="1"/>
          </p:cNvSpPr>
          <p:nvPr/>
        </p:nvSpPr>
        <p:spPr bwMode="auto">
          <a:xfrm>
            <a:off x="3032125" y="6035675"/>
            <a:ext cx="384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Numero di precedenti fratture vertebrali</a:t>
            </a:r>
          </a:p>
        </p:txBody>
      </p:sp>
      <p:sp>
        <p:nvSpPr>
          <p:cNvPr id="517182" name="Rectangle 62"/>
          <p:cNvSpPr>
            <a:spLocks noChangeArrowheads="1"/>
          </p:cNvSpPr>
          <p:nvPr/>
        </p:nvSpPr>
        <p:spPr bwMode="auto">
          <a:xfrm>
            <a:off x="1089025" y="189547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Odds ratio</a:t>
            </a: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06775" y="5002213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i="0" smtClean="0">
                <a:solidFill>
                  <a:srgbClr val="FFFFFF"/>
                </a:solidFill>
                <a:cs typeface="Arial" panose="020B0604020202020204" pitchFamily="34" charset="0"/>
              </a:rPr>
              <a:t>1.9</a:t>
            </a:r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>
            <a:off x="4583113" y="4670425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i="0" smtClean="0">
                <a:solidFill>
                  <a:srgbClr val="FFFFFF"/>
                </a:solidFill>
                <a:cs typeface="Arial" panose="020B0604020202020204" pitchFamily="34" charset="0"/>
              </a:rPr>
              <a:t>4.2</a:t>
            </a:r>
          </a:p>
        </p:txBody>
      </p:sp>
      <p:sp>
        <p:nvSpPr>
          <p:cNvPr id="31809" name="Rectangle 65"/>
          <p:cNvSpPr>
            <a:spLocks noChangeArrowheads="1"/>
          </p:cNvSpPr>
          <p:nvPr/>
        </p:nvSpPr>
        <p:spPr bwMode="auto">
          <a:xfrm>
            <a:off x="5738813" y="4383088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i="0" smtClean="0">
                <a:solidFill>
                  <a:srgbClr val="FFFFFF"/>
                </a:solidFill>
                <a:cs typeface="Arial" panose="020B0604020202020204" pitchFamily="34" charset="0"/>
              </a:rPr>
              <a:t>5.6</a:t>
            </a:r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6837363" y="2384425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i="0" smtClean="0">
                <a:solidFill>
                  <a:srgbClr val="FFFFFF"/>
                </a:solidFill>
                <a:cs typeface="Arial" panose="020B0604020202020204" pitchFamily="34" charset="0"/>
              </a:rPr>
              <a:t>16.4</a:t>
            </a:r>
          </a:p>
        </p:txBody>
      </p:sp>
      <p:sp>
        <p:nvSpPr>
          <p:cNvPr id="31811" name="Line 67"/>
          <p:cNvSpPr>
            <a:spLocks noChangeShapeType="1"/>
          </p:cNvSpPr>
          <p:nvPr/>
        </p:nvSpPr>
        <p:spPr bwMode="auto">
          <a:xfrm>
            <a:off x="1905000" y="3352800"/>
            <a:ext cx="5791200" cy="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12" name="Line 68"/>
          <p:cNvSpPr>
            <a:spLocks noChangeShapeType="1"/>
          </p:cNvSpPr>
          <p:nvPr/>
        </p:nvSpPr>
        <p:spPr bwMode="auto">
          <a:xfrm>
            <a:off x="1828800" y="5256213"/>
            <a:ext cx="53975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13" name="Line 69"/>
          <p:cNvSpPr>
            <a:spLocks noChangeShapeType="1"/>
          </p:cNvSpPr>
          <p:nvPr/>
        </p:nvSpPr>
        <p:spPr bwMode="auto">
          <a:xfrm>
            <a:off x="1905000" y="3810000"/>
            <a:ext cx="5867400" cy="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24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sz="2400" b="1" i="1" dirty="0" smtClean="0"/>
              <a:t>Altre fratture osteoporotiche che predicono il rischio di nuove fratture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14" y="1524006"/>
            <a:ext cx="721836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096010" y="6491288"/>
            <a:ext cx="2929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FitzGerald et al, JBMR, 2012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47914" y="1143001"/>
            <a:ext cx="6911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Global Longitudinal study of Osteoporosis in Women, GLOW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238609220"/>
              </p:ext>
            </p:extLst>
          </p:nvPr>
        </p:nvGraphicFramePr>
        <p:xfrm>
          <a:off x="1946408" y="2197099"/>
          <a:ext cx="7197592" cy="4175126"/>
        </p:xfrm>
        <a:graphic>
          <a:graphicData uri="http://schemas.openxmlformats.org/presentationml/2006/ole">
            <p:oleObj spid="_x0000_s85007" name="Grafico" r:id="rId4" imgW="8744102" imgH="4114800" progId="MSGraph.Chart.8">
              <p:embed followColorScheme="full"/>
            </p:oleObj>
          </a:graphicData>
        </a:graphic>
      </p:graphicFrame>
      <p:sp>
        <p:nvSpPr>
          <p:cNvPr id="145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188913"/>
            <a:ext cx="6629400" cy="908050"/>
          </a:xfrm>
          <a:effectLst/>
        </p:spPr>
        <p:txBody>
          <a:bodyPr lIns="92070" tIns="46036" rIns="92070" bIns="46036"/>
          <a:lstStyle/>
          <a:p>
            <a:pPr defTabSz="895350">
              <a:tabLst/>
              <a:defRPr/>
            </a:pPr>
            <a:r>
              <a:rPr lang="it-IT" sz="2600" i="1" dirty="0" smtClean="0">
                <a:latin typeface="Times New Roman" pitchFamily="18" charset="0"/>
              </a:rPr>
              <a:t>Esito Densitometrico e Prevalenza di fratture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5400000">
            <a:off x="471621" y="3684586"/>
            <a:ext cx="337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Prevalenza di fratture %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93849" y="6172170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BMD (g/cm</a:t>
            </a:r>
            <a:r>
              <a:rPr lang="it-IT" altLang="it-IT" sz="2000" b="1" i="0" baseline="30000" dirty="0" smtClean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it-IT" sz="20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620000" y="6346825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800" dirty="0" err="1" smtClean="0">
                <a:solidFill>
                  <a:srgbClr val="FFFFFF"/>
                </a:solidFill>
              </a:rPr>
              <a:t>Mazess</a:t>
            </a:r>
            <a:r>
              <a:rPr lang="it-IT" altLang="it-IT" sz="1800" dirty="0" smtClean="0">
                <a:solidFill>
                  <a:srgbClr val="FFFFFF"/>
                </a:solidFill>
              </a:rPr>
              <a:t> 1990</a:t>
            </a: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00"/>
            <a:ext cx="252840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mplt95a">
  <a:themeElements>
    <a:clrScheme name="">
      <a:dk1>
        <a:srgbClr val="FAFD00"/>
      </a:dk1>
      <a:lt1>
        <a:srgbClr val="FFFFFF"/>
      </a:lt1>
      <a:dk2>
        <a:srgbClr val="0000CC"/>
      </a:dk2>
      <a:lt2>
        <a:srgbClr val="FFFF00"/>
      </a:lt2>
      <a:accent1>
        <a:srgbClr val="33CC33"/>
      </a:accent1>
      <a:accent2>
        <a:srgbClr val="FFCC99"/>
      </a:accent2>
      <a:accent3>
        <a:srgbClr val="AAAAE2"/>
      </a:accent3>
      <a:accent4>
        <a:srgbClr val="DADADA"/>
      </a:accent4>
      <a:accent5>
        <a:srgbClr val="ADE2AD"/>
      </a:accent5>
      <a:accent6>
        <a:srgbClr val="E7B98A"/>
      </a:accent6>
      <a:hlink>
        <a:srgbClr val="FF66FF"/>
      </a:hlink>
      <a:folHlink>
        <a:srgbClr val="FFFF00"/>
      </a:folHlink>
    </a:clrScheme>
    <a:fontScheme name="tmplt95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tmplt95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plt95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plt95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plt95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plt95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plt95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plt95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pt template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pt template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t template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sentazione vuota">
  <a:themeElements>
    <a:clrScheme name="2_Presentazione vuota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zione vuota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Struttura predefinita">
  <a:themeElements>
    <a:clrScheme name="4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414</Words>
  <Application>Microsoft Office PowerPoint</Application>
  <PresentationFormat>Presentazione su schermo (4:3)</PresentationFormat>
  <Paragraphs>97</Paragraphs>
  <Slides>19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10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Struttura predefinita</vt:lpstr>
      <vt:lpstr>3_ppt template</vt:lpstr>
      <vt:lpstr>2_Struttura predefinita</vt:lpstr>
      <vt:lpstr>ppt template</vt:lpstr>
      <vt:lpstr>4_ppt template</vt:lpstr>
      <vt:lpstr>2_Modèle par défaut</vt:lpstr>
      <vt:lpstr>5_Struttura predefinita</vt:lpstr>
      <vt:lpstr>2_Presentazione vuota</vt:lpstr>
      <vt:lpstr>4_Struttura predefinita</vt:lpstr>
      <vt:lpstr>tmplt95a</vt:lpstr>
      <vt:lpstr>Grafico</vt:lpstr>
      <vt:lpstr>Diapositiva 1</vt:lpstr>
      <vt:lpstr>Appropriatezza: Adeguatezza delle misure messe in pratica per trattare una malattia.   È il risultato della convergenza di diversi aspetti:  1) quelli relativi alla salute del malato  2) quelli concernenti un corretto impiego delle risorse. </vt:lpstr>
      <vt:lpstr>Diapositiva 3</vt:lpstr>
      <vt:lpstr>Diapositiva 4</vt:lpstr>
      <vt:lpstr>Diapositiva 5</vt:lpstr>
      <vt:lpstr>Diapositiva 6</vt:lpstr>
      <vt:lpstr>Diapositiva 7</vt:lpstr>
      <vt:lpstr>Altre fratture osteoporotiche che predicono il rischio di nuove fratture</vt:lpstr>
      <vt:lpstr>Esito Densitometrico e Prevalenza di fratture </vt:lpstr>
      <vt:lpstr>Diapositiva 10</vt:lpstr>
      <vt:lpstr>Il rischio di frattura è elevato in corso di trattamento con Corticosteroidi</vt:lpstr>
      <vt:lpstr>I pazienti in trattamento di blocco ormonale adiuvante per K seno o K della prostata sono ad aumentato rischio di frattura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Sarina</dc:creator>
  <cp:lastModifiedBy>usr</cp:lastModifiedBy>
  <cp:revision>100</cp:revision>
  <cp:lastPrinted>1601-01-01T00:00:00Z</cp:lastPrinted>
  <dcterms:created xsi:type="dcterms:W3CDTF">1601-01-01T00:00:00Z</dcterms:created>
  <dcterms:modified xsi:type="dcterms:W3CDTF">2016-11-02T09:18:52Z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